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  <p:sldMasterId id="2147483767" r:id="rId5"/>
  </p:sldMasterIdLst>
  <p:notesMasterIdLst>
    <p:notesMasterId r:id="rId27"/>
  </p:notesMasterIdLst>
  <p:handoutMasterIdLst>
    <p:handoutMasterId r:id="rId28"/>
  </p:handoutMasterIdLst>
  <p:sldIdLst>
    <p:sldId id="281" r:id="rId6"/>
    <p:sldId id="364" r:id="rId7"/>
    <p:sldId id="366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1" r:id="rId21"/>
    <p:sldId id="383" r:id="rId22"/>
    <p:sldId id="384" r:id="rId23"/>
    <p:sldId id="385" r:id="rId24"/>
    <p:sldId id="386" r:id="rId25"/>
    <p:sldId id="38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941E1CDA-70F4-A39C-22C9-32BCEE08AA34}" name="Timothé PRESLES" initials="TP" userId="70e5b3ca4c3fa9f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7"/>
      </p:cViewPr>
      <p:guideLst>
        <p:guide pos="360"/>
        <p:guide pos="7392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e Presles" userId="0d5dc84e-5f0f-43d9-8675-aebdb1005954" providerId="ADAL" clId="{708A267B-562B-4D01-BE03-FEA00E9103B3}"/>
    <pc:docChg chg="modShowInfo">
      <pc:chgData name="Timothe Presles" userId="0d5dc84e-5f0f-43d9-8675-aebdb1005954" providerId="ADAL" clId="{708A267B-562B-4D01-BE03-FEA00E9103B3}" dt="2025-10-14T05:36:48.895" v="0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F003DB-7B2B-4CB0-9AE3-FF3A4D289880}" type="datetime1">
              <a:rPr lang="fr-FR" smtClean="0"/>
              <a:t>14/10/2025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544E0-8A55-4B60-9503-EB1D794761A2}" type="datetime1">
              <a:rPr lang="fr-FR" smtClean="0"/>
              <a:pPr/>
              <a:t>14/10/2025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AAAB6-A2C6-4A85-A3A1-98EFBA61C96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>
              <a:effectLst/>
              <a:latin typeface="Segoe UI" panose="020B0502040204020203" pitchFamily="34" charset="0"/>
            </a:endParaRPr>
          </a:p>
          <a:p>
            <a:pPr rtl="0"/>
            <a:r>
              <a:rPr lang="fr-FR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A36B1-75F6-458C-B388-8BC01E9857C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09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5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339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5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68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408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82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86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0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14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14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3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26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90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399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02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93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AAAB6-A2C6-4A85-A3A1-98EFBA61C96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5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CE34C-5F30-E004-14A3-31D1834D9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3B508D-056E-A031-BE11-68A3B929E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F4B2D-4873-E79E-EAB8-60C959B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EB141D-F63B-9477-714D-595FA074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B2392C-ADB0-8691-60E8-C8F5554B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15EDB0-FAFA-4746-7357-155E62EB3FFD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26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4547-EA7D-828A-EAD8-188C5685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23270B-07FA-6E7F-6EA6-0A37D084F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BD5E68-1613-D5AB-B838-87907C42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BEB3D9-6C7B-BAF2-6D01-B39C921E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66041-11AD-124F-036E-85912BD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088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DB4A5FE-492B-6FA2-7AF9-32EEBD274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5DC435-401E-A167-DB53-846B39085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710F01-C33F-D85D-7F46-E3D50047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03F045-DD90-E6D3-F4B2-C0C445F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219BB-D61C-2BC1-EFEB-2D039340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6177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CE34C-5F30-E004-14A3-31D1834D9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3B508D-056E-A031-BE11-68A3B929E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F4B2D-4873-E79E-EAB8-60C959B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EB141D-F63B-9477-714D-595FA074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B2392C-ADB0-8691-60E8-C8F5554B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515EDB0-FAFA-4746-7357-155E62EB3FFD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188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9C881-77FF-26A0-B0AA-2FC95B07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991141-EDE7-A3CD-CE98-782E7397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B1A796-BFB7-13D0-FAA9-57F976C5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A3FED8-5DAD-9082-20A7-A57D4001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415A8-E492-CC66-D38A-26907BFA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EB9BA3-670F-E1B8-D5DA-F904B463574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98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0855C-1B31-1055-96D7-82245BB0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CF74A-66CC-06B1-8420-E640DBA0D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24BD00-8378-7177-8D50-8966F5CE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A4298C-7D08-C318-6B67-73281EFD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F6BFCD-D9DC-938B-F165-129DC84A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62841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45C2E-9454-04B9-A8C8-10405663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05C44-B545-AEBF-1B4F-8771F4E1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115737-6BD0-C700-E4A1-4B2E02B1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B11FC4-499A-9EA8-CE94-ED7819B4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B5B2F9-BE54-00E3-91D8-0E10F9FB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48220-FC9B-A5FE-DBF1-34814A70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0978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BABCA-DE77-7187-FB7E-0D5EBDB7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DF2416-216B-E802-7954-FAC3C5858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971238-A972-49CC-B8C5-FC09832E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A290E1-CCF6-CF8A-00FC-58FCC8DAB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24C32D-A68A-7DEB-533C-E8B6036CA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2ECAC3-D69A-2607-E8DA-DCC600F1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6BF325-7B41-38A3-BAAB-4C65877D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D87668-C539-1781-48EC-328A7E02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7170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E1237-F2C1-64BA-0F60-8BC681BE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AB3C96-8ADE-FCD6-9A17-65087499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7BF9AD-E4BD-D8BE-3E57-4EA56D3A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EF205-F7F3-DF8B-E6E9-FFC521E3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01642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F6683A-B009-4274-F206-6CCCF75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7822D1-213D-9F07-EF83-21D7CA97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3113B4-6829-B8A2-9D39-88F3CC3E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1278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A20D5-100C-5335-6F0B-B8A24D9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AA762-30E0-588E-3387-3DD9FBAF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44C36D-944F-2F35-1974-0296C00D0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7E3084-4434-D426-FA7A-213933A4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AB7BDB-390E-CB5E-0D42-164ECBA8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EDE1D2-9365-F56B-849D-09F538A0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5320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9C881-77FF-26A0-B0AA-2FC95B07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991141-EDE7-A3CD-CE98-782E7397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B1A796-BFB7-13D0-FAA9-57F976C5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A3FED8-5DAD-9082-20A7-A57D4001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3415A8-E492-CC66-D38A-26907BFA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EB9BA3-670F-E1B8-D5DA-F904B463574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437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5A03A-076B-4A8E-D36B-E147445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FD269B6-5229-6F55-F69C-EF6DE651A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C56D6B-B727-0B62-29C8-E7D3C3770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032E54-6FA9-FB3F-AA20-D8BC7F6B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A02D08-338E-55F0-509D-5CB4D5EE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DB6354-9DBD-6234-09C1-562480AA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2924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4547-EA7D-828A-EAD8-188C5685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23270B-07FA-6E7F-6EA6-0A37D084F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BD5E68-1613-D5AB-B838-87907C42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BEB3D9-6C7B-BAF2-6D01-B39C921E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66041-11AD-124F-036E-85912BD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4198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DB4A5FE-492B-6FA2-7AF9-32EEBD274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5DC435-401E-A167-DB53-846B39085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710F01-C33F-D85D-7F46-E3D50047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03F045-DD90-E6D3-F4B2-C0C445F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219BB-D61C-2BC1-EFEB-2D039340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0852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22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0855C-1B31-1055-96D7-82245BB0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CF74A-66CC-06B1-8420-E640DBA0D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24BD00-8378-7177-8D50-8966F5CE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A4298C-7D08-C318-6B67-73281EFD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F6BFCD-D9DC-938B-F165-129DC84A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561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45C2E-9454-04B9-A8C8-10405663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05C44-B545-AEBF-1B4F-8771F4E1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115737-6BD0-C700-E4A1-4B2E02B1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B11FC4-499A-9EA8-CE94-ED7819B4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B5B2F9-BE54-00E3-91D8-0E10F9FB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48220-FC9B-A5FE-DBF1-34814A70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2817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BABCA-DE77-7187-FB7E-0D5EBDB7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DF2416-216B-E802-7954-FAC3C5858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971238-A972-49CC-B8C5-FC09832E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A290E1-CCF6-CF8A-00FC-58FCC8DAB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24C32D-A68A-7DEB-533C-E8B6036CA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2ECAC3-D69A-2607-E8DA-DCC600F1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6BF325-7B41-38A3-BAAB-4C65877D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D87668-C539-1781-48EC-328A7E02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0696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E1237-F2C1-64BA-0F60-8BC681BE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AB3C96-8ADE-FCD6-9A17-65087499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7BF9AD-E4BD-D8BE-3E57-4EA56D3A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6EF205-F7F3-DF8B-E6E9-FFC521E3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080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F6683A-B009-4274-F206-6CCCF75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7822D1-213D-9F07-EF83-21D7CA97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3113B4-6829-B8A2-9D39-88F3CC3E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1427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A20D5-100C-5335-6F0B-B8A24D9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AA762-30E0-588E-3387-3DD9FBAF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44C36D-944F-2F35-1974-0296C00D0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7E3084-4434-D426-FA7A-213933A4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AB7BDB-390E-CB5E-0D42-164ECBA8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EDE1D2-9365-F56B-849D-09F538A0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5312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5A03A-076B-4A8E-D36B-E147445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FD269B6-5229-6F55-F69C-EF6DE651A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C56D6B-B727-0B62-29C8-E7D3C3770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032E54-6FA9-FB3F-AA20-D8BC7F6B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A02D08-338E-55F0-509D-5CB4D5EE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DB6354-9DBD-6234-09C1-562480AA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582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8D46A8-5107-3455-782C-6A1ABF3B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C4AD2E-E0B2-0A1C-0827-35401052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840631-944B-7069-8361-1656522CB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DAA6A3-976A-35E7-51FC-E5454BA93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55778-8E2B-7450-C7A5-9322B3085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265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8D46A8-5107-3455-782C-6A1ABF3B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C4AD2E-E0B2-0A1C-0827-35401052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840631-944B-7069-8361-1656522CB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DAA6A3-976A-35E7-51FC-E5454BA93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855778-8E2B-7450-C7A5-9322B3085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65A5C87-DF58-40C8-B092-1DE63DB4547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5866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 rtlCol="0">
            <a:normAutofit/>
          </a:bodyPr>
          <a:lstStyle/>
          <a:p>
            <a:pPr algn="l" rtl="0"/>
            <a:r>
              <a:rPr lang="fr-FR" sz="4800" dirty="0">
                <a:solidFill>
                  <a:srgbClr val="FFFFFF"/>
                </a:solidFill>
              </a:rPr>
              <a:t>Introduction à l’informatique quantique</a:t>
            </a:r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rtlCol="0">
            <a:normAutofit/>
          </a:bodyPr>
          <a:lstStyle/>
          <a:p>
            <a:pPr algn="l" rtl="0"/>
            <a:r>
              <a:rPr lang="fr-FR" dirty="0">
                <a:solidFill>
                  <a:srgbClr val="FFFFFF"/>
                </a:solidFill>
              </a:rPr>
              <a:t>Timothé Presles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8553C1-67E6-D09B-15F2-0B1AFA47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549" y="2252373"/>
                <a:ext cx="6881888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Schrödinger, 1926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Équation de Schrödinger :</a:t>
                </a:r>
                <a:endParaRPr lang="fr-FR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Analogue aux équations mécaniques de Newton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Superposition d’état </a:t>
                </a:r>
                <a:r>
                  <a:rPr lang="fr-FR" sz="2000" dirty="0"/>
                  <a:t>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Notation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1600" dirty="0"/>
                  <a:t> </a:t>
                </a:r>
                <a:r>
                  <a:rPr lang="fr-FR" sz="1600" i="1" dirty="0"/>
                  <a:t>(lire « ket Psi ») </a:t>
                </a:r>
                <a:r>
                  <a:rPr lang="fr-FR" sz="1600" dirty="0"/>
                  <a:t>représentant l’ensemble des états que peut prendre le système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Chacun des états est solution de l’équation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dirty="0"/>
                  <a:t>Un système quantique est défini par un</a:t>
                </a:r>
                <a:r>
                  <a:rPr lang="fr-FR" sz="2000" b="1" dirty="0"/>
                  <a:t> ensemble d’états </a:t>
                </a:r>
                <a:r>
                  <a:rPr lang="fr-FR" sz="2000" i="1" dirty="0"/>
                  <a:t>(possiblement infini) </a:t>
                </a:r>
                <a:r>
                  <a:rPr lang="fr-FR" sz="2000" dirty="0"/>
                  <a:t>pouvant chacun être </a:t>
                </a:r>
                <a:r>
                  <a:rPr lang="fr-FR" sz="2000" b="1" dirty="0"/>
                  <a:t>mesurés avec une certaine probabilité</a:t>
                </a:r>
                <a:endParaRPr lang="fr-FR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En mesurant le système</a:t>
                </a:r>
                <a:r>
                  <a:rPr lang="fr-FR" sz="1600" dirty="0"/>
                  <a:t>, on obtient un des états possibles.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La somme des probabilités de mesurer chacun des états est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1600" dirty="0"/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Lors de la mesure, on dit que l’on « détermine » l’état du système.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549" y="2252373"/>
                <a:ext cx="6881888" cy="4118742"/>
              </a:xfrm>
              <a:blipFill>
                <a:blip r:embed="rId3"/>
                <a:stretch>
                  <a:fillRect l="-1240" t="-2811" r="-177" b="-36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Superposition d’état et équation de Schrödinger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D416D72-97D7-D95F-FA4F-50CEAD652FE7}"/>
                  </a:ext>
                </a:extLst>
              </p:cNvPr>
              <p:cNvSpPr txBox="1"/>
              <p:nvPr/>
            </p:nvSpPr>
            <p:spPr>
              <a:xfrm>
                <a:off x="7693038" y="2658790"/>
                <a:ext cx="3588587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1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fr-FR" sz="18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D416D72-97D7-D95F-FA4F-50CEAD652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038" y="2658790"/>
                <a:ext cx="3588587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0AA2523-F929-D948-596C-8574619BAF7B}"/>
                  </a:ext>
                </a:extLst>
              </p:cNvPr>
              <p:cNvSpPr txBox="1"/>
              <p:nvPr/>
            </p:nvSpPr>
            <p:spPr>
              <a:xfrm>
                <a:off x="7884903" y="3277806"/>
                <a:ext cx="32048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i="1" dirty="0"/>
                  <a:t>Équation de Schrödinger avec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000" i="1" dirty="0"/>
                  <a:t> le « Hamiltonien » décrivant l’énergie du système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0AA2523-F929-D948-596C-8574619B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903" y="3277806"/>
                <a:ext cx="3204856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What are the basics of quantum computing?">
            <a:extLst>
              <a:ext uri="{FF2B5EF4-FFF2-40B4-BE49-F238E27FC236}">
                <a16:creationId xmlns:a16="http://schemas.microsoft.com/office/drawing/2014/main" id="{4CB5E1B3-CA0A-9AB2-A78C-11721E9C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05"/>
          <a:stretch/>
        </p:blipFill>
        <p:spPr bwMode="auto">
          <a:xfrm>
            <a:off x="7237563" y="4660485"/>
            <a:ext cx="4766596" cy="10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07CC7B5-0DBA-38AD-D725-BFA6FF12AAE6}"/>
              </a:ext>
            </a:extLst>
          </p:cNvPr>
          <p:cNvSpPr txBox="1"/>
          <p:nvPr/>
        </p:nvSpPr>
        <p:spPr>
          <a:xfrm>
            <a:off x="7340986" y="5717722"/>
            <a:ext cx="4559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/>
              <a:t>Exemple simplifié d’un système quantique à deux états, ici caractérisé par la position du cercle rouge. Les deux états du système (cercle dans le carré / cercle hors du carré)  peuvent chacun être mesurés avec une certaine probabilité.</a:t>
            </a:r>
          </a:p>
        </p:txBody>
      </p:sp>
    </p:spTree>
    <p:extLst>
      <p:ext uri="{BB962C8B-B14F-4D97-AF65-F5344CB8AC3E}">
        <p14:creationId xmlns:p14="http://schemas.microsoft.com/office/powerpoint/2010/main" val="9543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2" y="2161286"/>
                <a:ext cx="7496202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Gramov, 1927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Application de l’équation de Schrödinger </a:t>
                </a:r>
                <a:r>
                  <a:rPr lang="fr-FR" sz="2000" dirty="0"/>
                  <a:t>à un système d’électron traversant une </a:t>
                </a:r>
                <a:r>
                  <a:rPr lang="fr-FR" sz="2000" b="1" dirty="0"/>
                  <a:t>barrière de potentiel </a:t>
                </a:r>
                <a:r>
                  <a:rPr lang="fr-FR" sz="2000" dirty="0"/>
                  <a:t>par Hund </a:t>
                </a:r>
                <a:r>
                  <a:rPr lang="fr-FR" sz="2000" i="1" dirty="0"/>
                  <a:t>(1927)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Hund observe que des électrons sont capables de </a:t>
                </a:r>
                <a:r>
                  <a:rPr lang="fr-FR" sz="1600" b="1" dirty="0"/>
                  <a:t>traverser un isolant</a:t>
                </a:r>
                <a:r>
                  <a:rPr lang="fr-FR" sz="1600" dirty="0"/>
                  <a:t>.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dirty="0"/>
                  <a:t>Modèle classique</a:t>
                </a:r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L’énergie nécessaire pour franchir une barrière de potentiel est notée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En physique classique, un système ayant une énergie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sz="1600" dirty="0"/>
                  <a:t> ne peut pas franchir la barrière. 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Effet tunnel </a:t>
                </a:r>
                <a:r>
                  <a:rPr lang="fr-FR" sz="2000" dirty="0"/>
                  <a:t>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En physique quantique</a:t>
                </a:r>
                <a:r>
                  <a:rPr lang="fr-FR" sz="1600" dirty="0"/>
                  <a:t>, un système à une </a:t>
                </a:r>
                <a:r>
                  <a:rPr lang="fr-FR" sz="1600" b="1" dirty="0"/>
                  <a:t>certaine probabilité de traverser une barrière </a:t>
                </a:r>
                <a:r>
                  <a:rPr lang="fr-FR" sz="1600" dirty="0"/>
                  <a:t>de potentiel, même si son énergie est insuffisante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Ce phénomène est dû aux </a:t>
                </a:r>
                <a:r>
                  <a:rPr lang="fr-FR" sz="1600" b="1" dirty="0"/>
                  <a:t>fluctuations d’état </a:t>
                </a:r>
                <a:r>
                  <a:rPr lang="fr-FR" sz="1600" dirty="0"/>
                  <a:t>(et donc d’énergie) d’un système quantique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2" y="2161286"/>
                <a:ext cx="7496202" cy="4118742"/>
              </a:xfrm>
              <a:blipFill>
                <a:blip r:embed="rId3"/>
                <a:stretch>
                  <a:fillRect l="-1138" t="-1481" r="-244"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Effet Tunnel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545F43-5164-DABB-2E13-501197EE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353" y="1794257"/>
            <a:ext cx="3463316" cy="2221552"/>
          </a:xfrm>
          <a:prstGeom prst="rect">
            <a:avLst/>
          </a:prstGeom>
        </p:spPr>
      </p:pic>
      <p:pic>
        <p:nvPicPr>
          <p:cNvPr id="10" name="Image 9" descr="Une image contenant texte, Police, capture d’écran, diagramme&#10;&#10;Description générée automatiquement">
            <a:extLst>
              <a:ext uri="{FF2B5EF4-FFF2-40B4-BE49-F238E27FC236}">
                <a16:creationId xmlns:a16="http://schemas.microsoft.com/office/drawing/2014/main" id="{AF9DA310-5115-88A7-4199-69EFE7574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387" y="4234111"/>
            <a:ext cx="2199282" cy="22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0" y="2161286"/>
                <a:ext cx="8441423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Heisenberg, 1927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Principe d’incertitude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ℏ/2</m:t>
                    </m:r>
                  </m:oMath>
                </a14:m>
                <a:endParaRPr lang="fr-FR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désigne l’incertitude sur la position,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1600" dirty="0"/>
                  <a:t> l’incertitude sur la quantité de mouvement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Il existe </a:t>
                </a:r>
                <a:r>
                  <a:rPr lang="fr-FR" sz="1600" b="1" dirty="0"/>
                  <a:t>une limite fondamentale </a:t>
                </a:r>
                <a:r>
                  <a:rPr lang="fr-FR" sz="1600" dirty="0"/>
                  <a:t>à la précision de la </a:t>
                </a:r>
                <a:r>
                  <a:rPr lang="fr-FR" sz="1600" b="1" dirty="0"/>
                  <a:t>mesure simultanée </a:t>
                </a:r>
                <a:r>
                  <a:rPr lang="fr-FR" sz="1600" dirty="0"/>
                  <a:t>de la </a:t>
                </a:r>
                <a:r>
                  <a:rPr lang="fr-FR" sz="1600" b="1" dirty="0"/>
                  <a:t>position </a:t>
                </a:r>
                <a:r>
                  <a:rPr lang="fr-FR" sz="1600" dirty="0"/>
                  <a:t>et la </a:t>
                </a:r>
                <a:r>
                  <a:rPr lang="fr-FR" sz="1600" b="1" dirty="0"/>
                  <a:t>quantité de mouvement </a:t>
                </a:r>
                <a:r>
                  <a:rPr lang="fr-FR" sz="1600" dirty="0"/>
                  <a:t>d’un système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fr-FR" sz="1600" dirty="0"/>
              </a:p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Einstein-Podolski-</a:t>
                </a:r>
                <a:r>
                  <a:rPr lang="fr-FR" sz="2400" u="sng" dirty="0" err="1"/>
                  <a:t>Rosen</a:t>
                </a:r>
                <a:r>
                  <a:rPr lang="fr-FR" sz="2400" u="sng" dirty="0"/>
                  <a:t> (EPR), 1935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Notion d’intrication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Phénomène liant deux systèmes quantiques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sz="1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sz="1600" dirty="0"/>
                  <a:t> tels que leurs états sont mutuellement dépendants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Déterminer i.e. mesurer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sz="1600" dirty="0"/>
                  <a:t> implique </a:t>
                </a:r>
                <a:r>
                  <a:rPr lang="fr-FR" sz="1600" b="1" dirty="0"/>
                  <a:t>instantanément</a:t>
                </a:r>
                <a:r>
                  <a:rPr lang="fr-FR" sz="1600" dirty="0"/>
                  <a:t> la détermination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Cette détermination est non-locale </a:t>
                </a:r>
                <a:r>
                  <a:rPr lang="fr-FR" sz="1600" i="1" dirty="0"/>
                  <a:t>(indépendante de la distance séparant les systèmes quantiques).</a:t>
                </a:r>
                <a:endParaRPr lang="fr-FR" sz="1600" dirty="0"/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0" y="2161286"/>
                <a:ext cx="8441423" cy="4118742"/>
              </a:xfrm>
              <a:blipFill>
                <a:blip r:embed="rId3"/>
                <a:stretch>
                  <a:fillRect l="-1011" t="-2963" b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Intrication</a:t>
            </a:r>
          </a:p>
        </p:txBody>
      </p:sp>
      <p:pic>
        <p:nvPicPr>
          <p:cNvPr id="9218" name="Picture 2" descr="Heisenberg Uncertainty Principle « KaiserScience">
            <a:extLst>
              <a:ext uri="{FF2B5EF4-FFF2-40B4-BE49-F238E27FC236}">
                <a16:creationId xmlns:a16="http://schemas.microsoft.com/office/drawing/2014/main" id="{DC7943B6-ECA6-E103-9104-F4E166FC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203" y="1878634"/>
            <a:ext cx="2849567" cy="2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Quantum Atlas | Quantum Entanglement">
            <a:extLst>
              <a:ext uri="{FF2B5EF4-FFF2-40B4-BE49-F238E27FC236}">
                <a16:creationId xmlns:a16="http://schemas.microsoft.com/office/drawing/2014/main" id="{23A3DEC8-1140-2AD3-6A9E-E5EECBAC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42" y="4431838"/>
            <a:ext cx="2656629" cy="21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8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1" y="2161286"/>
                <a:ext cx="8109016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Einstein-Podolski-</a:t>
                </a:r>
                <a:r>
                  <a:rPr lang="fr-FR" sz="2400" u="sng" dirty="0" err="1"/>
                  <a:t>Rosen</a:t>
                </a:r>
                <a:r>
                  <a:rPr lang="fr-FR" sz="2400" u="sng" dirty="0"/>
                  <a:t> (EPR), 1935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Paradoxe EPR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D’après Heisenberg, si on mesure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b="1" dirty="0"/>
                  <a:t> du système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𝚿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b="1" dirty="0"/>
                  <a:t>avec une grande précision</a:t>
                </a:r>
                <a:r>
                  <a:rPr lang="fr-FR" sz="1600" dirty="0"/>
                  <a:t>, on ne peut pas avoir une grande précision dans la mesure de la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1600" b="1" dirty="0"/>
                  <a:t> du système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𝚿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fr-FR" sz="1600" b="1" dirty="0"/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Que se passe-t-il si on</a:t>
                </a:r>
                <a:r>
                  <a:rPr lang="fr-FR" sz="1600" b="1" dirty="0"/>
                  <a:t> mesure simultanément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1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sz="1600" dirty="0"/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sz="1600" dirty="0"/>
                  <a:t> ?</a:t>
                </a:r>
                <a:endParaRPr lang="fr-FR" sz="2000" b="1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Problème lié à la relativité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Relativité restreinte </a:t>
                </a:r>
                <a:r>
                  <a:rPr lang="fr-FR" sz="1600" i="1" dirty="0"/>
                  <a:t>(1905) </a:t>
                </a:r>
                <a:r>
                  <a:rPr lang="fr-FR" sz="1600" dirty="0"/>
                  <a:t>: Rien ne peut dépasser la vitesse de la lumière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Or, déterminer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sz="1600" dirty="0"/>
                  <a:t> détermine instantanément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Implique une </a:t>
                </a:r>
                <a:r>
                  <a:rPr lang="fr-FR" sz="1600" b="1" dirty="0"/>
                  <a:t>transmission d’information dépassant la vitesse de la lumière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Explication proposée par EPR 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Il existe des</a:t>
                </a:r>
                <a:r>
                  <a:rPr lang="fr-FR" sz="1600" b="1" dirty="0"/>
                  <a:t> variables cachées </a:t>
                </a:r>
                <a:r>
                  <a:rPr lang="fr-FR" sz="1600" i="1" dirty="0"/>
                  <a:t>(impossibles à mesurer) </a:t>
                </a:r>
                <a:r>
                  <a:rPr lang="fr-FR" sz="1600" dirty="0"/>
                  <a:t>qui</a:t>
                </a:r>
                <a:r>
                  <a:rPr lang="fr-FR" sz="1600" b="1" dirty="0"/>
                  <a:t> déterminent </a:t>
                </a:r>
                <a:r>
                  <a:rPr lang="fr-FR" sz="1600" dirty="0"/>
                  <a:t>l’état des systèmes</a:t>
                </a:r>
                <a:r>
                  <a:rPr lang="fr-FR" sz="1600" b="1" dirty="0"/>
                  <a:t> avant la mesure.</a:t>
                </a:r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La théorie quantique est donc </a:t>
                </a:r>
                <a:r>
                  <a:rPr lang="fr-FR" sz="1600" b="1" dirty="0"/>
                  <a:t>incomplète.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1" y="2161286"/>
                <a:ext cx="8109016" cy="4118742"/>
              </a:xfrm>
              <a:blipFill>
                <a:blip r:embed="rId3"/>
                <a:stretch>
                  <a:fillRect l="-1053" t="-2222" r="-752" b="-29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Intrication</a:t>
            </a:r>
          </a:p>
        </p:txBody>
      </p:sp>
      <p:pic>
        <p:nvPicPr>
          <p:cNvPr id="1026" name="Picture 2" descr="La Relativité (4) : c'est révolutionnaire | CARB.ONE">
            <a:extLst>
              <a:ext uri="{FF2B5EF4-FFF2-40B4-BE49-F238E27FC236}">
                <a16:creationId xmlns:a16="http://schemas.microsoft.com/office/drawing/2014/main" id="{4228A49D-897A-4B6A-A831-6E0FACB74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r="35613"/>
          <a:stretch/>
        </p:blipFill>
        <p:spPr bwMode="auto">
          <a:xfrm>
            <a:off x="8712602" y="2316767"/>
            <a:ext cx="1785858" cy="9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instein–Podolsky–Rosen paradox - Wikipedia">
            <a:extLst>
              <a:ext uri="{FF2B5EF4-FFF2-40B4-BE49-F238E27FC236}">
                <a16:creationId xmlns:a16="http://schemas.microsoft.com/office/drawing/2014/main" id="{2DB207C4-CA95-E57B-6423-43449DE9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67" y="3825037"/>
            <a:ext cx="1915139" cy="22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2" y="2238923"/>
                <a:ext cx="6935826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Bell, 1964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Inégalités de Bell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Valeur théorique maximale de corrélation </a:t>
                </a:r>
                <a:r>
                  <a:rPr lang="fr-FR" sz="1600" dirty="0"/>
                  <a:t>entre deux systèmes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Toute expérience démontrant un </a:t>
                </a:r>
                <a:r>
                  <a:rPr lang="fr-FR" sz="1600" b="1" dirty="0"/>
                  <a:t>taux de corrélation supérieur </a:t>
                </a:r>
                <a:r>
                  <a:rPr lang="fr-FR" sz="1600" dirty="0"/>
                  <a:t>implique des interactions non locales</a:t>
                </a:r>
              </a:p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Aspect, 1982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Protocole expérimental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Expérience basée sur des </a:t>
                </a:r>
                <a:r>
                  <a:rPr lang="fr-FR" sz="1600" b="1" dirty="0"/>
                  <a:t>paires de photons intriqués </a:t>
                </a:r>
                <a:r>
                  <a:rPr lang="fr-FR" sz="1600" dirty="0"/>
                  <a:t>de manière à avoir </a:t>
                </a:r>
                <a:r>
                  <a:rPr lang="fr-FR" sz="1600" b="1" dirty="0"/>
                  <a:t>la même polarité </a:t>
                </a:r>
                <a:r>
                  <a:rPr lang="fr-FR" sz="1600" i="1" dirty="0"/>
                  <a:t>(tous les deux « + » ou tous les deux « - »)</a:t>
                </a:r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Les photons rencontrent </a:t>
                </a:r>
                <a:r>
                  <a:rPr lang="fr-FR" sz="1600" b="1" dirty="0"/>
                  <a:t>deux polarisateurs </a:t>
                </a:r>
                <a:r>
                  <a:rPr lang="fr-FR" sz="1600" dirty="0"/>
                  <a:t>d’angles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sz="1600" dirty="0"/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1600" dirty="0"/>
                  <a:t>. Ces polarisateurs ont une probabilité de faire changer la polarisation des photons </a:t>
                </a:r>
                <a:r>
                  <a:rPr lang="fr-FR" sz="1600" i="1" dirty="0"/>
                  <a:t>(transformer un « + » en « - » et réciproquement)</a:t>
                </a:r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Aspect observe que les deux photons ont tendance à conserver la même polarité, </a:t>
                </a:r>
                <a:r>
                  <a:rPr lang="fr-FR" sz="1600" b="1" dirty="0"/>
                  <a:t>quel que soit les angles des polarisateurs.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2" y="2238923"/>
                <a:ext cx="6935826" cy="4118742"/>
              </a:xfrm>
              <a:blipFill>
                <a:blip r:embed="rId3"/>
                <a:stretch>
                  <a:fillRect l="-1230" t="-5030" r="-351" b="-5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Intrication</a:t>
            </a:r>
          </a:p>
        </p:txBody>
      </p:sp>
      <p:pic>
        <p:nvPicPr>
          <p:cNvPr id="2052" name="Picture 4" descr="The meaning of Bell's inequality - Mysterious World of Quantum Theory">
            <a:extLst>
              <a:ext uri="{FF2B5EF4-FFF2-40B4-BE49-F238E27FC236}">
                <a16:creationId xmlns:a16="http://schemas.microsoft.com/office/drawing/2014/main" id="{B1630B33-FA82-EECC-FA67-BCD426FA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39" y="2262868"/>
            <a:ext cx="3981599" cy="150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054296-27AC-D5B4-A287-9E46DD780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33" y="4812712"/>
            <a:ext cx="4694905" cy="10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2" y="2238923"/>
                <a:ext cx="6935826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Aspect, 1982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Non-respect des inégalités de Bell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La tendance à conserver la même polarité </a:t>
                </a:r>
                <a:r>
                  <a:rPr lang="fr-FR" sz="1600" dirty="0"/>
                  <a:t>est suffisante pour obtenir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par l’expérience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La physique quantique est une </a:t>
                </a:r>
                <a:r>
                  <a:rPr lang="fr-FR" sz="1600" b="1" dirty="0"/>
                  <a:t>théorie complète.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Implications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L’état d’un système quantique est déterminé </a:t>
                </a:r>
                <a:r>
                  <a:rPr lang="fr-FR" sz="1600" b="1" dirty="0"/>
                  <a:t>au moment de la mesure</a:t>
                </a:r>
                <a:r>
                  <a:rPr lang="fr-FR" sz="1600" dirty="0"/>
                  <a:t>, et pas avant par des variables cachées.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Entre la création de la superposition d’état et la mesure, il est possible </a:t>
                </a:r>
                <a:r>
                  <a:rPr lang="fr-FR" sz="1600" b="1" dirty="0"/>
                  <a:t>d’opérer des changements sur le système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fr-FR" sz="1600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u="sng" dirty="0"/>
                  <a:t>Pourquoi ne pas essayer d’en faire un calculateur ?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fr-FR" sz="1600" b="1" dirty="0"/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2" y="2238923"/>
                <a:ext cx="6935826" cy="4118742"/>
              </a:xfrm>
              <a:blipFill>
                <a:blip r:embed="rId3"/>
                <a:stretch>
                  <a:fillRect l="-1230" t="-1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Intrication</a:t>
            </a:r>
          </a:p>
        </p:txBody>
      </p:sp>
    </p:spTree>
    <p:extLst>
      <p:ext uri="{BB962C8B-B14F-4D97-AF65-F5344CB8AC3E}">
        <p14:creationId xmlns:p14="http://schemas.microsoft.com/office/powerpoint/2010/main" val="24189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0" y="2238923"/>
            <a:ext cx="9610015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000" u="sng" dirty="0"/>
              <a:t>Rien ne peut aller plus vite que la lumière </a:t>
            </a:r>
            <a:r>
              <a:rPr lang="fr-FR" sz="2000" b="1" u="sng" dirty="0"/>
              <a:t>MAIS </a:t>
            </a:r>
            <a:r>
              <a:rPr lang="fr-FR" sz="2000" u="sng" dirty="0"/>
              <a:t>l’intrication est un phénomène non-local</a:t>
            </a:r>
            <a:endParaRPr lang="fr-FR" sz="2400" u="sng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Interprétation de Copenhague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Postulat principal : </a:t>
            </a:r>
            <a:r>
              <a:rPr lang="fr-FR" sz="1600" dirty="0"/>
              <a:t>Parler d’un objet indépendamment de toute mesure n’a pas de sens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Mesurer un système quantique revient à </a:t>
            </a:r>
            <a:r>
              <a:rPr lang="fr-FR" sz="1600" b="1" dirty="0"/>
              <a:t>discriminer des états </a:t>
            </a:r>
            <a:r>
              <a:rPr lang="fr-FR" sz="1600" dirty="0"/>
              <a:t>qui coexistaient avant la mesure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u="sng" dirty="0"/>
              <a:t>PAR ANALOGIE</a:t>
            </a:r>
            <a:r>
              <a:rPr lang="fr-FR" sz="1600" dirty="0"/>
              <a:t>, on peut considérer des </a:t>
            </a:r>
            <a:r>
              <a:rPr lang="fr-FR" sz="1600" b="1" dirty="0"/>
              <a:t>scénarios parallèles </a:t>
            </a:r>
            <a:r>
              <a:rPr lang="fr-FR" sz="1600" dirty="0"/>
              <a:t>dans lesquels chacune des </a:t>
            </a:r>
            <a:br>
              <a:rPr lang="fr-FR" sz="1600" dirty="0"/>
            </a:br>
            <a:r>
              <a:rPr lang="fr-FR" sz="1600" dirty="0"/>
              <a:t>solutions existent. </a:t>
            </a:r>
            <a:r>
              <a:rPr lang="fr-FR" sz="1600" b="1" dirty="0"/>
              <a:t>La mesure « choisit » un des scénarios </a:t>
            </a:r>
            <a:r>
              <a:rPr lang="fr-FR" sz="1600" dirty="0"/>
              <a:t>avec une certaine probabilité.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Théorie de De Broglie-</a:t>
            </a:r>
            <a:r>
              <a:rPr lang="fr-FR" sz="2000" b="1" dirty="0" err="1"/>
              <a:t>Bohm</a:t>
            </a:r>
            <a:endParaRPr lang="fr-FR" sz="2000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Postulat principal : </a:t>
            </a:r>
            <a:r>
              <a:rPr lang="fr-FR" sz="1600" dirty="0"/>
              <a:t>L’univers est une unique fonction d’onde qui guide l’ensemble des particules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Il est par essence non-local, mais </a:t>
            </a:r>
            <a:r>
              <a:rPr lang="fr-FR" sz="1600" b="1" dirty="0"/>
              <a:t>parait local à l’échelle macroscopique </a:t>
            </a:r>
            <a:r>
              <a:rPr lang="fr-FR" sz="1600" i="1" dirty="0"/>
              <a:t>(relativité etc…)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L’aspect probabiliste de la physique quantique est lié à </a:t>
            </a:r>
            <a:r>
              <a:rPr lang="fr-FR" sz="1600" b="1" dirty="0"/>
              <a:t>l’imprécision de la mesure</a:t>
            </a:r>
            <a:r>
              <a:rPr lang="fr-FR" sz="1600" dirty="0"/>
              <a:t>, et plus précisément à </a:t>
            </a:r>
            <a:r>
              <a:rPr lang="fr-FR" sz="1600" b="1" dirty="0"/>
              <a:t>l’impossibilité de connaitre exactement</a:t>
            </a:r>
            <a:r>
              <a:rPr lang="fr-FR" sz="1600" dirty="0"/>
              <a:t> la position des particules guidées par les ondes.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Et la relativité dans tout ça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C58D70-66C3-F076-4DB7-9E4FDA58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865" y="2896192"/>
            <a:ext cx="2285905" cy="15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D1EC3-183F-32EB-E1D3-DFE7227D4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r="20347"/>
          <a:stretch/>
        </p:blipFill>
        <p:spPr bwMode="auto">
          <a:xfrm>
            <a:off x="9743644" y="4829271"/>
            <a:ext cx="2181126" cy="15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l’informatique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2" y="2040518"/>
            <a:ext cx="7418904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Bernioff, 1980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Modèle quantique des machines de Turing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Machine de Turing : </a:t>
            </a:r>
            <a:r>
              <a:rPr lang="fr-FR" sz="1600" dirty="0"/>
              <a:t>Mécanisme permettant d’effectuer des calculs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Les ordinateurs sont des machines de Turing basées sur le bit.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Modèle quantique basé sur un système quantique à 2 états : </a:t>
            </a:r>
            <a:r>
              <a:rPr lang="fr-FR" sz="1600" b="1" dirty="0"/>
              <a:t>le qubit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Feynman, 1981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Simulateur des phénomènes quantiques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Phénomènes de mécanique quantique </a:t>
            </a:r>
            <a:r>
              <a:rPr lang="fr-FR" sz="1600" b="1" dirty="0"/>
              <a:t>difficiles à simuler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Créer une machine permettant de recréer la superposition, l’intrication…</a:t>
            </a:r>
            <a:endParaRPr lang="fr-FR" sz="1600" b="1" dirty="0"/>
          </a:p>
          <a:p>
            <a:pPr marL="914400" lvl="2" indent="0">
              <a:lnSpc>
                <a:spcPct val="100000"/>
              </a:lnSpc>
              <a:buNone/>
            </a:pPr>
            <a:endParaRPr lang="fr-FR" sz="1600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400" i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Implementing a Turing machine in R">
            <a:extLst>
              <a:ext uri="{FF2B5EF4-FFF2-40B4-BE49-F238E27FC236}">
                <a16:creationId xmlns:a16="http://schemas.microsoft.com/office/drawing/2014/main" id="{DB2A5222-C1EF-DE20-0017-4C5D1E46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73" y="4416866"/>
            <a:ext cx="3487946" cy="183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uting: From Turing to today — Lateral Magazine">
            <a:extLst>
              <a:ext uri="{FF2B5EF4-FFF2-40B4-BE49-F238E27FC236}">
                <a16:creationId xmlns:a16="http://schemas.microsoft.com/office/drawing/2014/main" id="{BD4749F8-9E26-F066-983F-D6332535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68" y="1906765"/>
            <a:ext cx="2907741" cy="217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l’informatique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2" y="2040518"/>
            <a:ext cx="7125606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Deutsch, 1985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Ordinateur quantique universel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Machine (de Turing) universelle : </a:t>
            </a:r>
            <a:r>
              <a:rPr lang="fr-FR" sz="1600" dirty="0"/>
              <a:t>Permet d’effectuer n’importe quelle opération en un temps fini.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En théorie, </a:t>
            </a:r>
            <a:r>
              <a:rPr lang="fr-FR" sz="1600" dirty="0"/>
              <a:t>une machine quantique peut résoudre </a:t>
            </a:r>
            <a:r>
              <a:rPr lang="fr-FR" sz="1600" b="1" dirty="0"/>
              <a:t>n’importe quel problème </a:t>
            </a:r>
            <a:r>
              <a:rPr lang="fr-FR" sz="1600" dirty="0"/>
              <a:t>que peut résoudre un ordinateur classique </a:t>
            </a:r>
            <a:r>
              <a:rPr lang="fr-FR" sz="1600" i="1" dirty="0"/>
              <a:t>(non-quantique)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Apolloni, 1988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Recuit quantique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Modèle de calcul quantique </a:t>
            </a:r>
            <a:r>
              <a:rPr lang="fr-FR" sz="1600" b="1" dirty="0"/>
              <a:t>non-universel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Utilise les </a:t>
            </a:r>
            <a:r>
              <a:rPr lang="fr-FR" sz="1600" b="1" dirty="0"/>
              <a:t>fluctuation quantiques et l’effet tunnel </a:t>
            </a:r>
            <a:r>
              <a:rPr lang="fr-FR" sz="1600" dirty="0"/>
              <a:t>pour résoudre des </a:t>
            </a:r>
            <a:r>
              <a:rPr lang="fr-FR" sz="1600" b="1" dirty="0"/>
              <a:t>problèmes d’optimisation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400" i="1" dirty="0">
              <a:solidFill>
                <a:srgbClr val="FFFFFF"/>
              </a:solidFill>
            </a:endParaRPr>
          </a:p>
        </p:txBody>
      </p:sp>
      <p:pic>
        <p:nvPicPr>
          <p:cNvPr id="3074" name="Picture 2" descr="Universal Turing Machine">
            <a:extLst>
              <a:ext uri="{FF2B5EF4-FFF2-40B4-BE49-F238E27FC236}">
                <a16:creationId xmlns:a16="http://schemas.microsoft.com/office/drawing/2014/main" id="{08F7C00E-B586-9C86-3B22-EBD8236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58" y="2040518"/>
            <a:ext cx="4218243" cy="169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mulated annealing versus quantum annealing | Download Scientific Diagram">
            <a:extLst>
              <a:ext uri="{FF2B5EF4-FFF2-40B4-BE49-F238E27FC236}">
                <a16:creationId xmlns:a16="http://schemas.microsoft.com/office/drawing/2014/main" id="{7651C578-5C04-8FF3-181E-92D4C015D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68" y="4058888"/>
            <a:ext cx="3762959" cy="26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l’informatique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1" y="2040518"/>
            <a:ext cx="7108353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Deutsch-</a:t>
            </a:r>
            <a:r>
              <a:rPr lang="fr-FR" sz="2400" u="sng" dirty="0" err="1"/>
              <a:t>Josza</a:t>
            </a:r>
            <a:r>
              <a:rPr lang="fr-FR" sz="2400" u="sng" dirty="0"/>
              <a:t>, 1992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Premier algorithme quantique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Permet de déterminer si une fonction à</a:t>
            </a:r>
            <a:r>
              <a:rPr lang="fr-FR" sz="1600" b="1" dirty="0"/>
              <a:t> variables binaires </a:t>
            </a:r>
            <a:r>
              <a:rPr lang="fr-FR" sz="1600" dirty="0"/>
              <a:t>est </a:t>
            </a:r>
            <a:r>
              <a:rPr lang="fr-FR" sz="1600" b="1" dirty="0"/>
              <a:t>constante ou équilibrée </a:t>
            </a:r>
            <a:r>
              <a:rPr lang="fr-FR" sz="1600" i="1" dirty="0"/>
              <a:t>(varie ou non en fonction de l’entrée)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Shor, 1994</a:t>
            </a:r>
            <a:endParaRPr lang="fr-FR" sz="2000" b="1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Notion d’avantage quantique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Algorithme permettant de </a:t>
            </a:r>
            <a:r>
              <a:rPr lang="fr-FR" sz="1600" b="1" dirty="0"/>
              <a:t>factoriser un nombre en nombre premiers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algorithme ayant une </a:t>
            </a:r>
            <a:r>
              <a:rPr lang="fr-FR" sz="1600" b="1" dirty="0"/>
              <a:t>complexité inférieure </a:t>
            </a:r>
            <a:r>
              <a:rPr lang="fr-FR" sz="1600" dirty="0"/>
              <a:t>à celle de toutes les approches classiques.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Possibilité qu’une machine quantique résolve un problème </a:t>
            </a:r>
            <a:r>
              <a:rPr lang="fr-FR" sz="1600" b="1" dirty="0"/>
              <a:t>plus vite </a:t>
            </a:r>
            <a:r>
              <a:rPr lang="fr-FR" sz="1600" dirty="0"/>
              <a:t>qu’une machine classique</a:t>
            </a:r>
            <a:endParaRPr lang="fr-FR" sz="1600" b="1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Application dans la cryptographie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fr-FR" sz="16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400" i="1" dirty="0">
              <a:solidFill>
                <a:srgbClr val="FFFFFF"/>
              </a:solidFill>
            </a:endParaRPr>
          </a:p>
        </p:txBody>
      </p:sp>
      <p:pic>
        <p:nvPicPr>
          <p:cNvPr id="4098" name="Picture 2" descr="Deutsch-Jozsa Explained – Lahiru Madushanka">
            <a:extLst>
              <a:ext uri="{FF2B5EF4-FFF2-40B4-BE49-F238E27FC236}">
                <a16:creationId xmlns:a16="http://schemas.microsoft.com/office/drawing/2014/main" id="{ADE3EFCA-635A-6096-F0B2-7263923F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34" y="2088583"/>
            <a:ext cx="3038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écomposition en produit de facteurs premiers — Wikipédia">
            <a:extLst>
              <a:ext uri="{FF2B5EF4-FFF2-40B4-BE49-F238E27FC236}">
                <a16:creationId xmlns:a16="http://schemas.microsoft.com/office/drawing/2014/main" id="{CB198E48-84EF-8872-3D3A-7FE541BB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18" y="4166558"/>
            <a:ext cx="3313301" cy="19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4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34" y="2195792"/>
            <a:ext cx="5835666" cy="36601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/>
              <a:t>Histoire de la mécanique quantique</a:t>
            </a:r>
          </a:p>
          <a:p>
            <a:pPr marL="1143000" lvl="1" indent="-457200">
              <a:buFont typeface="+mj-lt"/>
              <a:buAutoNum type="arabicPeriod"/>
            </a:pPr>
            <a:r>
              <a:rPr lang="fr-FR" sz="2000" dirty="0"/>
              <a:t>Ancienne théorie quantique</a:t>
            </a:r>
          </a:p>
          <a:p>
            <a:pPr marL="1143000" lvl="1" indent="-457200">
              <a:buFont typeface="+mj-lt"/>
              <a:buAutoNum type="arabicPeriod"/>
            </a:pPr>
            <a:r>
              <a:rPr lang="fr-FR" sz="2000" dirty="0"/>
              <a:t>Théorie quantique moderne</a:t>
            </a:r>
          </a:p>
          <a:p>
            <a:pPr marL="1600200" lvl="2" indent="-457200">
              <a:buFont typeface="+mj-lt"/>
              <a:buAutoNum type="arabicPeriod"/>
            </a:pPr>
            <a:r>
              <a:rPr lang="fr-FR" sz="1600" dirty="0">
                <a:solidFill>
                  <a:schemeClr val="accent1"/>
                </a:solidFill>
              </a:rPr>
              <a:t>Superposition d’état et équation de Schrödinger</a:t>
            </a:r>
          </a:p>
          <a:p>
            <a:pPr marL="1600200" lvl="2" indent="-457200">
              <a:buFont typeface="+mj-lt"/>
              <a:buAutoNum type="arabicPeriod"/>
            </a:pPr>
            <a:r>
              <a:rPr lang="fr-FR" sz="1600" dirty="0">
                <a:solidFill>
                  <a:schemeClr val="accent1"/>
                </a:solidFill>
              </a:rPr>
              <a:t>Effet Tunnel</a:t>
            </a:r>
          </a:p>
          <a:p>
            <a:pPr marL="1600200" lvl="2" indent="-457200">
              <a:buFont typeface="+mj-lt"/>
              <a:buAutoNum type="arabicPeriod"/>
            </a:pPr>
            <a:r>
              <a:rPr lang="fr-FR" sz="1600" dirty="0">
                <a:solidFill>
                  <a:schemeClr val="accent1"/>
                </a:solidFill>
              </a:rPr>
              <a:t>Intrication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b="1" dirty="0"/>
              <a:t>Histoire de l’informatique quantique</a:t>
            </a:r>
          </a:p>
        </p:txBody>
      </p:sp>
      <p:pic>
        <p:nvPicPr>
          <p:cNvPr id="7" name="Picture 2" descr="Qu'est-ce que l'informatique quantique ?">
            <a:extLst>
              <a:ext uri="{FF2B5EF4-FFF2-40B4-BE49-F238E27FC236}">
                <a16:creationId xmlns:a16="http://schemas.microsoft.com/office/drawing/2014/main" id="{AC8D4782-70FE-104B-0CB3-76B3622C7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" r="3" b="2286"/>
          <a:stretch/>
        </p:blipFill>
        <p:spPr bwMode="auto">
          <a:xfrm>
            <a:off x="6514255" y="2418460"/>
            <a:ext cx="5417411" cy="31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1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l’informatique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1" y="2040518"/>
            <a:ext cx="7108353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Grover, 1996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Algorithme de recherche dans un espace non structuré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Complexité inférieure </a:t>
            </a:r>
            <a:r>
              <a:rPr lang="fr-FR" sz="1600" dirty="0"/>
              <a:t>à celle de toutes les approches classiques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Très grand nombre d’application possibles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Nishimori, 1998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Associe le recuit quantique au modèle d’Ising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Modèle mathématique représentant les </a:t>
            </a:r>
            <a:r>
              <a:rPr lang="fr-FR" sz="1600" b="1" dirty="0"/>
              <a:t>interactions locales entre des systèmes chargées </a:t>
            </a:r>
            <a:r>
              <a:rPr lang="fr-FR" sz="1600" i="1" dirty="0"/>
              <a:t>(électrons, ions, dipôles…)</a:t>
            </a:r>
            <a:endParaRPr lang="fr-FR" sz="1600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Associe une énergie à chaque configuration </a:t>
            </a:r>
            <a:r>
              <a:rPr lang="fr-FR" sz="1600" i="1" dirty="0"/>
              <a:t>(ici de spins, les variables du modèles d’Ising sont « -1 » et « +1 »)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 recuit quantique permet de trouver la </a:t>
            </a:r>
            <a:r>
              <a:rPr lang="fr-FR" sz="1600" b="1" dirty="0"/>
              <a:t>configuration de spins </a:t>
            </a:r>
            <a:r>
              <a:rPr lang="fr-FR" sz="1600" dirty="0"/>
              <a:t>qui </a:t>
            </a:r>
            <a:r>
              <a:rPr lang="fr-FR" sz="1600" b="1" dirty="0"/>
              <a:t>minimise l’énergie </a:t>
            </a:r>
            <a:r>
              <a:rPr lang="fr-FR" sz="1600" dirty="0"/>
              <a:t>du modèle d’Ising.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400" i="1" dirty="0">
              <a:solidFill>
                <a:srgbClr val="FFFFFF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01C1D7-1CE3-4F8B-1A48-8E5C2023E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27780" r="7185" b="13418"/>
          <a:stretch/>
        </p:blipFill>
        <p:spPr bwMode="auto">
          <a:xfrm>
            <a:off x="7237562" y="2036744"/>
            <a:ext cx="4785685" cy="213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3: Schematic representation of a configuration of the 2D Ising model on...  | Download Scientific Diagram">
            <a:extLst>
              <a:ext uri="{FF2B5EF4-FFF2-40B4-BE49-F238E27FC236}">
                <a16:creationId xmlns:a16="http://schemas.microsoft.com/office/drawing/2014/main" id="{D1BD080F-75A5-E843-CAB9-B075EE17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22" y="4463118"/>
            <a:ext cx="2792186" cy="19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l’informatique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2" y="2169913"/>
            <a:ext cx="7496202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A partir de l’an 2000: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Développement des technologies quantiques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ordinateur quantique à </a:t>
            </a:r>
            <a:r>
              <a:rPr lang="fr-FR" sz="1600" b="1" dirty="0"/>
              <a:t>résonance magnétique </a:t>
            </a:r>
            <a:r>
              <a:rPr lang="fr-FR" sz="1600" i="1" dirty="0"/>
              <a:t>(Oxford, 1998)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ordinateur quantique </a:t>
            </a:r>
            <a:r>
              <a:rPr lang="fr-FR" sz="1600" b="1" dirty="0"/>
              <a:t>supraconducteur</a:t>
            </a:r>
            <a:r>
              <a:rPr lang="fr-FR" sz="1600" dirty="0"/>
              <a:t> </a:t>
            </a:r>
            <a:r>
              <a:rPr lang="fr-FR" sz="1600" i="1" dirty="0"/>
              <a:t>(Nakamura, 1999)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ordinateur quantique </a:t>
            </a:r>
            <a:r>
              <a:rPr lang="fr-FR" sz="1600" b="1" dirty="0"/>
              <a:t>photonique</a:t>
            </a:r>
            <a:r>
              <a:rPr lang="fr-FR" sz="1600" dirty="0"/>
              <a:t> </a:t>
            </a:r>
            <a:r>
              <a:rPr lang="fr-FR" sz="1600" i="1" dirty="0"/>
              <a:t>(Knill-Laflamme, 2001)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i="1" dirty="0"/>
              <a:t>…</a:t>
            </a:r>
            <a:endParaRPr lang="fr-FR" sz="16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Intérêt industriel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Critères définissant une machine quantique </a:t>
            </a:r>
            <a:r>
              <a:rPr lang="fr-FR" sz="1600" i="1" dirty="0"/>
              <a:t>(</a:t>
            </a:r>
            <a:r>
              <a:rPr lang="fr-FR" sz="1600" i="1" dirty="0" err="1"/>
              <a:t>DiVincenzo</a:t>
            </a:r>
            <a:r>
              <a:rPr lang="fr-FR" sz="1600" i="1" dirty="0"/>
              <a:t>, 2000)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ordinateur quantique </a:t>
            </a:r>
            <a:r>
              <a:rPr lang="fr-FR" sz="1600" b="1" dirty="0"/>
              <a:t>commercialisé</a:t>
            </a:r>
            <a:r>
              <a:rPr lang="fr-FR" sz="1600" dirty="0"/>
              <a:t> </a:t>
            </a:r>
            <a:r>
              <a:rPr lang="fr-FR" sz="1600" i="1" dirty="0"/>
              <a:t>(D-Wave, 2011)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Notion </a:t>
            </a:r>
            <a:r>
              <a:rPr lang="fr-FR" sz="1600" b="1" dirty="0"/>
              <a:t>d’avantage quantique </a:t>
            </a:r>
            <a:r>
              <a:rPr lang="fr-FR" sz="1600" i="1" dirty="0"/>
              <a:t>(Preskill, 2012)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Premier calcul quantique </a:t>
            </a:r>
            <a:r>
              <a:rPr lang="fr-FR" sz="1600" b="1" dirty="0"/>
              <a:t>plus rapide </a:t>
            </a:r>
            <a:r>
              <a:rPr lang="fr-FR" sz="1600" dirty="0"/>
              <a:t>qu’un calcul classique </a:t>
            </a:r>
            <a:r>
              <a:rPr lang="fr-FR" sz="1600" i="1" dirty="0"/>
              <a:t>(Google, 2019)</a:t>
            </a:r>
            <a:endParaRPr lang="fr-FR" sz="16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2400" i="1" dirty="0">
              <a:solidFill>
                <a:srgbClr val="FFFFFF"/>
              </a:solidFill>
            </a:endParaRPr>
          </a:p>
        </p:txBody>
      </p:sp>
      <p:pic>
        <p:nvPicPr>
          <p:cNvPr id="6146" name="Picture 2" descr="A Brief History of Quantum Computing | by QUANTUMPEDIA - The Quantum  Encyclopedia | Medium">
            <a:extLst>
              <a:ext uri="{FF2B5EF4-FFF2-40B4-BE49-F238E27FC236}">
                <a16:creationId xmlns:a16="http://schemas.microsoft.com/office/drawing/2014/main" id="{E5C6EE2F-D14B-75B1-B1EB-AFB00B97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84" y="2771503"/>
            <a:ext cx="4282584" cy="23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3" y="2118156"/>
            <a:ext cx="6994483" cy="40152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Max Planck, 1900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Rayonnement du corps noir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Rayonnement produit par un matériau absorbant </a:t>
            </a:r>
            <a:r>
              <a:rPr lang="fr-FR" sz="1600" b="1" dirty="0"/>
              <a:t>parfaitement</a:t>
            </a:r>
            <a:r>
              <a:rPr lang="fr-FR" sz="1600" dirty="0"/>
              <a:t> </a:t>
            </a:r>
            <a:r>
              <a:rPr lang="fr-FR" sz="1600" b="1" dirty="0"/>
              <a:t>l’énergie thermique et la lumière.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La fréquence et l’intensité de sa radiance </a:t>
            </a:r>
            <a:r>
              <a:rPr lang="fr-FR" sz="1600" i="1" dirty="0"/>
              <a:t>(énergie libérée par rayonnement)</a:t>
            </a:r>
            <a:r>
              <a:rPr lang="fr-FR" sz="1600" dirty="0"/>
              <a:t> ne dépendent que de la </a:t>
            </a:r>
            <a:r>
              <a:rPr lang="fr-FR" sz="1600" b="1" dirty="0"/>
              <a:t>température du corps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Différence significative </a:t>
            </a:r>
            <a:r>
              <a:rPr lang="fr-FR" sz="2000" dirty="0"/>
              <a:t>entre la théorie et les expériences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Théorie classique </a:t>
            </a:r>
            <a:r>
              <a:rPr lang="fr-FR" sz="1600" i="1" dirty="0"/>
              <a:t>(loi de Wein ; 1896) </a:t>
            </a:r>
            <a:r>
              <a:rPr lang="fr-FR" sz="1600" dirty="0"/>
              <a:t>prédit des valeurs de radiance </a:t>
            </a:r>
            <a:r>
              <a:rPr lang="fr-FR" sz="1600" b="1" dirty="0"/>
              <a:t>tendant vers l’infini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Les expériences de Planck démontrent des valeurs </a:t>
            </a:r>
            <a:r>
              <a:rPr lang="fr-FR" sz="1600" b="1" dirty="0"/>
              <a:t>significativement plus faibles</a:t>
            </a:r>
            <a:r>
              <a:rPr lang="fr-FR" sz="1600" dirty="0"/>
              <a:t>.</a:t>
            </a:r>
            <a:endParaRPr lang="fr-FR" sz="2000" i="1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dirty="0">
                <a:solidFill>
                  <a:schemeClr val="accent1"/>
                </a:solidFill>
              </a:rPr>
              <a:t>Comment expliquer ces résultats ?</a:t>
            </a:r>
          </a:p>
        </p:txBody>
      </p:sp>
      <p:pic>
        <p:nvPicPr>
          <p:cNvPr id="5" name="Image 4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B54A8190-73A8-1F04-BAFD-CF7EBCED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406" y="4281856"/>
            <a:ext cx="2907902" cy="23650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6D1A4A-5E4F-5E91-1378-8EE5E2904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b="1"/>
          <a:stretch/>
        </p:blipFill>
        <p:spPr bwMode="auto">
          <a:xfrm>
            <a:off x="7625751" y="1804391"/>
            <a:ext cx="3493094" cy="22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D91B3F13-45F2-FBA0-1BD8-6013D4EC1FFD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Ancienne théorie quantique</a:t>
            </a:r>
          </a:p>
        </p:txBody>
      </p:sp>
    </p:spTree>
    <p:extLst>
      <p:ext uri="{BB962C8B-B14F-4D97-AF65-F5344CB8AC3E}">
        <p14:creationId xmlns:p14="http://schemas.microsoft.com/office/powerpoint/2010/main" val="33132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3" y="2118156"/>
                <a:ext cx="7591431" cy="4015225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Max Planck, 1900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Loi de Planck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Équation liant la radiance, la fréquence de la lumière absorbée par le corps et la température du corps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Introduction d’une constante dite « de Planck » :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≈6,626×</m:t>
                    </m:r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sz="2000" dirty="0"/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Notion de constante </a:t>
                </a:r>
                <a:r>
                  <a:rPr lang="fr-FR" sz="2000" dirty="0"/>
                  <a:t>en physique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Définition </a:t>
                </a:r>
                <a:r>
                  <a:rPr lang="fr-FR" sz="1600" b="1" dirty="0"/>
                  <a:t>mathématique</a:t>
                </a:r>
                <a:r>
                  <a:rPr lang="fr-FR" sz="1600" dirty="0"/>
                  <a:t> : Grandeur dont la valeur est </a:t>
                </a:r>
                <a:r>
                  <a:rPr lang="fr-FR" sz="1600" b="1" dirty="0"/>
                  <a:t>fixée</a:t>
                </a:r>
                <a:r>
                  <a:rPr lang="fr-FR" sz="1600" dirty="0"/>
                  <a:t>, </a:t>
                </a:r>
                <a:r>
                  <a:rPr lang="fr-FR" sz="1600" b="1" dirty="0"/>
                  <a:t>indépendamment du problème </a:t>
                </a:r>
                <a:r>
                  <a:rPr lang="fr-FR" sz="1600" dirty="0"/>
                  <a:t>dans lequel elle intervient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En </a:t>
                </a:r>
                <a:r>
                  <a:rPr lang="fr-FR" sz="1600" b="1" dirty="0"/>
                  <a:t>physique</a:t>
                </a:r>
                <a:r>
                  <a:rPr lang="fr-FR" sz="1600" dirty="0"/>
                  <a:t>, cela implique que cette valeur est </a:t>
                </a:r>
                <a:r>
                  <a:rPr lang="fr-FR" sz="1600" b="1" dirty="0"/>
                  <a:t>mesurable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dirty="0"/>
                  <a:t>Dans le cas de la constante de Planck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Unité : </a:t>
                </a:r>
                <a:r>
                  <a:rPr lang="fr-FR" sz="1600" dirty="0"/>
                  <a:t>Joules (énergie)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FR" sz="1600" dirty="0"/>
                  <a:t> seconde (temps)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La constante de Planck est une </a:t>
                </a:r>
                <a:r>
                  <a:rPr lang="fr-FR" sz="1600" b="1" dirty="0"/>
                  <a:t>quantité indivisible de transfert d’énergie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3" y="2118156"/>
                <a:ext cx="7591431" cy="4015225"/>
              </a:xfrm>
              <a:blipFill>
                <a:blip r:embed="rId3"/>
                <a:stretch>
                  <a:fillRect l="-1124" b="-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D64F605A-0F9A-69A0-6724-80AC23EF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783" y="2189018"/>
            <a:ext cx="2356695" cy="69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3102E24-2E6B-C7EC-5D6E-BAD2BDD5B6CB}"/>
                  </a:ext>
                </a:extLst>
              </p:cNvPr>
              <p:cNvSpPr txBox="1"/>
              <p:nvPr/>
            </p:nvSpPr>
            <p:spPr>
              <a:xfrm>
                <a:off x="9622242" y="1949438"/>
                <a:ext cx="2356695" cy="1176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i="1" dirty="0"/>
                  <a:t>Équation de la loi de Planck: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r-FR" sz="1000" i="1" dirty="0"/>
                  <a:t> la radiance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1000" i="1" dirty="0"/>
                  <a:t> la fréquence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sz="1000" i="1" dirty="0"/>
                  <a:t> la vitesse de la lumière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000" i="1" dirty="0"/>
                  <a:t> la constante de Boltzmann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sz="1000" i="1" dirty="0"/>
                  <a:t> la température du corps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0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fr-FR" sz="1000" b="1" i="1" dirty="0"/>
                  <a:t> la constante de Planck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3102E24-2E6B-C7EC-5D6E-BAD2BDD5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242" y="1949438"/>
                <a:ext cx="2356695" cy="1176348"/>
              </a:xfrm>
              <a:prstGeom prst="rect">
                <a:avLst/>
              </a:prstGeom>
              <a:blipFill>
                <a:blip r:embed="rId5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3098CD33-0370-9922-E285-CA7BB9DF6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186" y="3825406"/>
            <a:ext cx="2235466" cy="221996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04AFA0CD-C101-F508-5C4E-2FEC6233010D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Ancienne théorie quantique</a:t>
            </a:r>
          </a:p>
        </p:txBody>
      </p:sp>
    </p:spTree>
    <p:extLst>
      <p:ext uri="{BB962C8B-B14F-4D97-AF65-F5344CB8AC3E}">
        <p14:creationId xmlns:p14="http://schemas.microsoft.com/office/powerpoint/2010/main" val="40935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3" y="2118156"/>
                <a:ext cx="6994483" cy="4015225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Einstein, 1905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Effet photoélectrique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Phénomène physique caractérisant l’émission d’électrons par un matériau sous l’effet de la lumière.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Introduit la notion de </a:t>
                </a:r>
                <a:r>
                  <a:rPr lang="fr-FR" sz="1600" b="1" dirty="0"/>
                  <a:t>paquet d’énergie de lumière </a:t>
                </a:r>
                <a:r>
                  <a:rPr lang="fr-FR" sz="1600" i="1" dirty="0"/>
                  <a:t>(plus tard appelées </a:t>
                </a:r>
                <a:r>
                  <a:rPr lang="fr-FR" sz="1600" b="1" i="1" dirty="0"/>
                  <a:t>photons</a:t>
                </a:r>
                <a:r>
                  <a:rPr lang="fr-FR" sz="1600" i="1" dirty="0"/>
                  <a:t> par Lewis en 1926).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Relation de Planck-Einstein: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Avec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1600" dirty="0"/>
                  <a:t> l’énergie,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sz="1600" dirty="0"/>
                  <a:t> la constante de Planck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1600" dirty="0"/>
                  <a:t> la fréquence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Définit une </a:t>
                </a:r>
                <a:r>
                  <a:rPr lang="fr-FR" sz="1600" b="1" dirty="0"/>
                  <a:t>relation de proportionnalité </a:t>
                </a:r>
                <a:r>
                  <a:rPr lang="fr-FR" sz="1600" dirty="0"/>
                  <a:t>entre l’énergie et la fréquence d’un photon.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3" y="2118156"/>
                <a:ext cx="6994483" cy="4015225"/>
              </a:xfrm>
              <a:blipFill>
                <a:blip r:embed="rId3"/>
                <a:stretch>
                  <a:fillRect l="-12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CA68725-463E-AE30-BC90-CAF1B830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6" y="2885721"/>
            <a:ext cx="3306792" cy="248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F1A27EF-1A23-05A8-3D83-00CB503907CC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Ancienne théorie quantique</a:t>
            </a:r>
          </a:p>
        </p:txBody>
      </p:sp>
    </p:spTree>
    <p:extLst>
      <p:ext uri="{BB962C8B-B14F-4D97-AF65-F5344CB8AC3E}">
        <p14:creationId xmlns:p14="http://schemas.microsoft.com/office/powerpoint/2010/main" val="117422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  <a:endParaRPr lang="fr-FR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2" y="2118156"/>
                <a:ext cx="7927862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Rutherford, 1911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Modèle atomique « planétaire »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Représentation de la structure d’un atome par </a:t>
                </a:r>
                <a:r>
                  <a:rPr lang="fr-FR" sz="1600" b="1" dirty="0"/>
                  <a:t>un noyau</a:t>
                </a:r>
                <a:r>
                  <a:rPr lang="fr-FR" sz="1600" dirty="0"/>
                  <a:t>, chargé positivement, </a:t>
                </a:r>
                <a:r>
                  <a:rPr lang="fr-FR" sz="1600" b="1" dirty="0"/>
                  <a:t>autour duquel circulent des électrons</a:t>
                </a:r>
                <a:r>
                  <a:rPr lang="fr-FR" sz="1600" dirty="0"/>
                  <a:t>, chargés négativement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N’explique pas la stabilité et la nature </a:t>
                </a:r>
                <a:r>
                  <a:rPr lang="fr-FR" sz="1600" dirty="0"/>
                  <a:t>des orbites électroniques</a:t>
                </a:r>
              </a:p>
              <a:p>
                <a:pPr lvl="6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fr-FR" sz="1400" dirty="0"/>
              </a:p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Bohr, 1913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Modèle décrit par la physique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Complète les travaux de Rutherford ; Les électrons se déplacent sur des orbites.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Equilibre entre la </a:t>
                </a:r>
                <a:r>
                  <a:rPr lang="fr-FR" sz="1600" b="1" dirty="0"/>
                  <a:t>vitesse de rotation </a:t>
                </a:r>
                <a:r>
                  <a:rPr lang="fr-FR" sz="1600" dirty="0"/>
                  <a:t>de l’électron et la </a:t>
                </a:r>
                <a:r>
                  <a:rPr lang="fr-FR" sz="1600" b="1" dirty="0"/>
                  <a:t>force d’attraction électromagnétique </a:t>
                </a:r>
                <a:r>
                  <a:rPr lang="fr-FR" sz="1600" dirty="0"/>
                  <a:t>du noyau </a:t>
                </a:r>
                <a:r>
                  <a:rPr lang="fr-FR" sz="1600" i="1" dirty="0"/>
                  <a:t>(analogue aux orbites gravitationnelles)</a:t>
                </a:r>
                <a:endParaRPr lang="fr-F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Le moment angulaire </a:t>
                </a:r>
                <a:r>
                  <a:rPr lang="fr-FR" sz="1600" dirty="0"/>
                  <a:t>de l’électron est un multiple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ℏ=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2" y="2118156"/>
                <a:ext cx="7927862" cy="4118742"/>
              </a:xfrm>
              <a:blipFill>
                <a:blip r:embed="rId3"/>
                <a:stretch>
                  <a:fillRect l="-1077" b="-2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Bohr's Model of an Atom - Class 9, Structure of an atom">
            <a:extLst>
              <a:ext uri="{FF2B5EF4-FFF2-40B4-BE49-F238E27FC236}">
                <a16:creationId xmlns:a16="http://schemas.microsoft.com/office/drawing/2014/main" id="{D2737463-B5CB-F9B1-1FA4-AB75FED4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16" y="4343400"/>
            <a:ext cx="2785210" cy="194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therford Atomic Theory 1897">
            <a:extLst>
              <a:ext uri="{FF2B5EF4-FFF2-40B4-BE49-F238E27FC236}">
                <a16:creationId xmlns:a16="http://schemas.microsoft.com/office/drawing/2014/main" id="{B029C908-F558-8442-CAE6-EEE79920A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18062" r="13983" b="18716"/>
          <a:stretch/>
        </p:blipFill>
        <p:spPr bwMode="auto">
          <a:xfrm>
            <a:off x="8397900" y="2284364"/>
            <a:ext cx="3526868" cy="157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9400CB8-B1F6-6EC2-5D38-42142B22D533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Ancienne théorie quantique</a:t>
            </a:r>
          </a:p>
        </p:txBody>
      </p:sp>
    </p:spTree>
    <p:extLst>
      <p:ext uri="{BB962C8B-B14F-4D97-AF65-F5344CB8AC3E}">
        <p14:creationId xmlns:p14="http://schemas.microsoft.com/office/powerpoint/2010/main" val="9223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2" y="2118156"/>
            <a:ext cx="7927862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Einstein, 1916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Théorie quantique de la radiation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Les photons interagissent avec les atomes via leurs orbites électroniques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Absorption et émission de photons</a:t>
            </a:r>
            <a:endParaRPr lang="fr-F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Lorsqu’un photon rentre en contact avec un atome, un de ses électrons </a:t>
            </a:r>
            <a:r>
              <a:rPr lang="fr-FR" sz="1600" b="1" dirty="0"/>
              <a:t>absorbe</a:t>
            </a:r>
            <a:r>
              <a:rPr lang="fr-FR" sz="1600" dirty="0"/>
              <a:t> l’énergie transmise par le photon et </a:t>
            </a:r>
            <a:r>
              <a:rPr lang="fr-FR" sz="1600" b="1" dirty="0"/>
              <a:t>transite vers une orbite supérieure.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On dit qu’il passe d’un état « </a:t>
            </a:r>
            <a:r>
              <a:rPr lang="fr-FR" sz="1600" b="1" dirty="0"/>
              <a:t>de base </a:t>
            </a:r>
            <a:r>
              <a:rPr lang="fr-FR" sz="1600" dirty="0"/>
              <a:t>» </a:t>
            </a:r>
            <a:r>
              <a:rPr lang="fr-FR" sz="1600" i="1" dirty="0"/>
              <a:t>(ground state) </a:t>
            </a:r>
            <a:r>
              <a:rPr lang="fr-FR" sz="1600" dirty="0"/>
              <a:t>à un état « </a:t>
            </a:r>
            <a:r>
              <a:rPr lang="fr-FR" sz="1600" b="1" dirty="0"/>
              <a:t>excité</a:t>
            </a:r>
            <a:r>
              <a:rPr lang="fr-FR" sz="1600" dirty="0"/>
              <a:t> »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Réciproquement, un électron excité peur </a:t>
            </a:r>
            <a:r>
              <a:rPr lang="fr-FR" sz="1600" b="1" dirty="0"/>
              <a:t>transiter vers une orbite inférieure </a:t>
            </a:r>
            <a:r>
              <a:rPr lang="fr-FR" sz="1600" dirty="0"/>
              <a:t>en libérant son énergie sous la forme d’un photon </a:t>
            </a:r>
            <a:r>
              <a:rPr lang="fr-FR" sz="1600" i="1" dirty="0"/>
              <a:t>(de même fréquence que le photon absorbé). </a:t>
            </a:r>
            <a:r>
              <a:rPr lang="fr-FR" sz="1600" dirty="0"/>
              <a:t>On parle </a:t>
            </a:r>
            <a:r>
              <a:rPr lang="fr-FR" sz="1600" b="1" dirty="0"/>
              <a:t>d’émission </a:t>
            </a:r>
            <a:r>
              <a:rPr lang="fr-FR" sz="1600" i="1" dirty="0"/>
              <a:t>(spontanée)</a:t>
            </a:r>
            <a:r>
              <a:rPr lang="fr-FR" sz="1600" b="1" i="1" dirty="0"/>
              <a:t> </a:t>
            </a:r>
            <a:r>
              <a:rPr lang="fr-FR" sz="1600" b="1" dirty="0"/>
              <a:t>de photon</a:t>
            </a:r>
            <a:r>
              <a:rPr lang="fr-FR" sz="1600" dirty="0"/>
              <a:t>.</a:t>
            </a:r>
            <a:endParaRPr lang="fr-FR" sz="1600" b="1" dirty="0"/>
          </a:p>
        </p:txBody>
      </p:sp>
      <p:pic>
        <p:nvPicPr>
          <p:cNvPr id="4098" name="Picture 2" descr="Bohr model - Wikipedia">
            <a:extLst>
              <a:ext uri="{FF2B5EF4-FFF2-40B4-BE49-F238E27FC236}">
                <a16:creationId xmlns:a16="http://schemas.microsoft.com/office/drawing/2014/main" id="{163294A3-1763-6338-164F-6610F133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85" y="2473555"/>
            <a:ext cx="2537698" cy="221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A4C3C7-056B-BA0B-101F-B29C4646BAD3}"/>
                  </a:ext>
                </a:extLst>
              </p:cNvPr>
              <p:cNvSpPr txBox="1"/>
              <p:nvPr/>
            </p:nvSpPr>
            <p:spPr>
              <a:xfrm>
                <a:off x="8641272" y="4680423"/>
                <a:ext cx="28211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i="1" dirty="0"/>
                  <a:t>Exemple d’émission de photon. </a:t>
                </a:r>
                <a:br>
                  <a:rPr lang="fr-FR" sz="1000" i="1" dirty="0"/>
                </a:br>
                <a:r>
                  <a:rPr lang="fr-FR" sz="1000" i="1" dirty="0"/>
                  <a:t>Après avoir acquis une énergie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000" i="1" dirty="0"/>
                  <a:t> via l’absorption d’un photon de fréquence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1000" i="1" dirty="0"/>
                  <a:t>, l’électron à la couche d’énergie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000" i="1" dirty="0"/>
                  <a:t> transite vers la couche d’énergie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000" i="1" dirty="0"/>
                  <a:t>. Cette libération d’énergie engendre un nouveau photon de fréquence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1000" i="1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A4C3C7-056B-BA0B-101F-B29C4646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272" y="4680423"/>
                <a:ext cx="2821124" cy="1015663"/>
              </a:xfrm>
              <a:prstGeom prst="rect">
                <a:avLst/>
              </a:prstGeom>
              <a:blipFill>
                <a:blip r:embed="rId4"/>
                <a:stretch>
                  <a:fillRect b="-30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0352ACC9-24B8-DF2A-8B5C-1D144C4ABBC2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Ancienne théorie quantique</a:t>
            </a:r>
          </a:p>
        </p:txBody>
      </p:sp>
    </p:spTree>
    <p:extLst>
      <p:ext uri="{BB962C8B-B14F-4D97-AF65-F5344CB8AC3E}">
        <p14:creationId xmlns:p14="http://schemas.microsoft.com/office/powerpoint/2010/main" val="23413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B06FF08-3B64-874F-7DD8-42547CB9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32" y="2118156"/>
            <a:ext cx="7496202" cy="4118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u="sng" dirty="0"/>
              <a:t>De Broglie, 1925</a:t>
            </a:r>
            <a:r>
              <a:rPr lang="fr-FR" sz="2400" i="1" dirty="0"/>
              <a:t> </a:t>
            </a:r>
            <a:r>
              <a:rPr lang="fr-FR" sz="1400" i="1" dirty="0"/>
              <a:t>(prononcé « de Breuil »)</a:t>
            </a:r>
            <a:endParaRPr lang="fr-FR" sz="1400" u="sng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b="1" dirty="0"/>
              <a:t>Dualité onde corpuscule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Onde : Propagation d’une perturbation entrainant une variation des propriétés du milieu traversé.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Corpuscule : Portion quantifiable de matière ou d’énergie, incluant les particules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Généralisation du concept de photon/lumière à la totalité de la matière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-"/>
            </a:pPr>
            <a:r>
              <a:rPr lang="fr-FR" sz="2000" dirty="0"/>
              <a:t>Tout système se comporte à la fois comme une onde et un corpuscule</a:t>
            </a:r>
            <a:r>
              <a:rPr lang="fr-FR" sz="2000" b="1" dirty="0"/>
              <a:t> en théorie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b="1" dirty="0"/>
              <a:t>En pratique</a:t>
            </a:r>
            <a:r>
              <a:rPr lang="fr-FR" sz="1600" dirty="0"/>
              <a:t>, le phénomène n’est perceptible qu’à l’échelle microscopique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Les natures d’onde / particule se manifestent en fonction de la </a:t>
            </a:r>
            <a:r>
              <a:rPr lang="fr-FR" sz="1600" b="1" dirty="0"/>
              <a:t>méthode de mesure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Superposition d’état et équation de Schrödinger</a:t>
            </a:r>
          </a:p>
        </p:txBody>
      </p:sp>
      <p:pic>
        <p:nvPicPr>
          <p:cNvPr id="5122" name="Picture 2" descr="Cours de Physique TS Mécanique quantique 6.1.1 : Dualité onde-particule -  YouTube">
            <a:extLst>
              <a:ext uri="{FF2B5EF4-FFF2-40B4-BE49-F238E27FC236}">
                <a16:creationId xmlns:a16="http://schemas.microsoft.com/office/drawing/2014/main" id="{BCE865B2-7357-2B66-4FD2-2563FB3F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231" y="4586607"/>
            <a:ext cx="3322768" cy="18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8.3 – Dualité onde-particule de la matière et de l'énergie – La Chimie  Générale pour les Gee-Gees">
            <a:extLst>
              <a:ext uri="{FF2B5EF4-FFF2-40B4-BE49-F238E27FC236}">
                <a16:creationId xmlns:a16="http://schemas.microsoft.com/office/drawing/2014/main" id="{BEF8DD91-52E5-CF1D-47A0-0C6D36EF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89" y="1820220"/>
            <a:ext cx="3444366" cy="26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9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Histoire de la mécanique quantique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32" y="2118156"/>
                <a:ext cx="8488940" cy="4118742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indent="-2286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fr-FR" sz="2400" u="sng" dirty="0"/>
                  <a:t>Schrödinger, 1926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dirty="0"/>
                  <a:t>Notion de </a:t>
                </a:r>
                <a:r>
                  <a:rPr lang="fr-FR" sz="2000" b="1" dirty="0"/>
                  <a:t>système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Système physique manifestant la dualité onde-corpuscule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Caractérisé par une </a:t>
                </a:r>
                <a:r>
                  <a:rPr lang="fr-FR" sz="1600" b="1" dirty="0"/>
                  <a:t>fonction d’onde </a:t>
                </a:r>
                <a:r>
                  <a:rPr lang="fr-FR" sz="1600" dirty="0"/>
                  <a:t>notée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avec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la position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sz="1600" dirty="0"/>
                  <a:t> le temps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État quantique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Caractéristiques du système </a:t>
                </a:r>
                <a:r>
                  <a:rPr lang="fr-FR" sz="1600" dirty="0"/>
                  <a:t>à une position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sz="1600" dirty="0"/>
                  <a:t> et un temps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fr-FR" sz="1600" dirty="0"/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La fonction d’onde inclut l’ensemble des états quantiques que peut prendre le système</a:t>
                </a:r>
              </a:p>
              <a:p>
                <a:pPr lvl="1">
                  <a:lnSpc>
                    <a:spcPct val="100000"/>
                  </a:lnSpc>
                  <a:buFont typeface="Arial" panose="020B0604020202020204" pitchFamily="34" charset="0"/>
                  <a:buChar char="-"/>
                </a:pPr>
                <a:r>
                  <a:rPr lang="fr-FR" sz="2000" b="1" dirty="0"/>
                  <a:t>Notion de superposition</a:t>
                </a:r>
                <a:endParaRPr lang="fr-FR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Outil mathématique défini par Bernoulli en 1753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fr-FR" sz="1600" b="1" dirty="0"/>
                  <a:t>Mis en application par Schrödinger </a:t>
                </a:r>
                <a:r>
                  <a:rPr lang="fr-FR" sz="1600" dirty="0"/>
                  <a:t>pour décrire l’ensemble des états que peut prendre un système quantique</a:t>
                </a: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8B06FF08-3B64-874F-7DD8-42547CB97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32" y="2118156"/>
                <a:ext cx="8488940" cy="4118742"/>
              </a:xfrm>
              <a:blipFill>
                <a:blip r:embed="rId3"/>
                <a:stretch>
                  <a:fillRect l="-10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>
            <a:extLst>
              <a:ext uri="{FF2B5EF4-FFF2-40B4-BE49-F238E27FC236}">
                <a16:creationId xmlns:a16="http://schemas.microsoft.com/office/drawing/2014/main" id="{80E61AFE-A674-FC76-B0E3-D79E8F3B32AB}"/>
              </a:ext>
            </a:extLst>
          </p:cNvPr>
          <p:cNvSpPr txBox="1">
            <a:spLocks/>
          </p:cNvSpPr>
          <p:nvPr/>
        </p:nvSpPr>
        <p:spPr>
          <a:xfrm>
            <a:off x="8128856" y="181155"/>
            <a:ext cx="4023519" cy="1391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i="1" dirty="0">
                <a:solidFill>
                  <a:srgbClr val="FFFFFF"/>
                </a:solidFill>
              </a:rPr>
              <a:t>Théorie quantique moderne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ABB179-E449-D76E-F9DA-938ABBB8BBF6}"/>
              </a:ext>
            </a:extLst>
          </p:cNvPr>
          <p:cNvSpPr txBox="1"/>
          <p:nvPr/>
        </p:nvSpPr>
        <p:spPr>
          <a:xfrm>
            <a:off x="111958" y="1683332"/>
            <a:ext cx="640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Superposition d’état et équation de Schrödinger</a:t>
            </a:r>
          </a:p>
        </p:txBody>
      </p:sp>
      <p:pic>
        <p:nvPicPr>
          <p:cNvPr id="7170" name="Picture 2" descr="The free particle - TN2304 Kwantummechanica 1">
            <a:extLst>
              <a:ext uri="{FF2B5EF4-FFF2-40B4-BE49-F238E27FC236}">
                <a16:creationId xmlns:a16="http://schemas.microsoft.com/office/drawing/2014/main" id="{B7E9B9ED-56A7-DEE1-AD16-047FBFDD2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91" y="2144997"/>
            <a:ext cx="3047280" cy="20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inciple of Superposition - Definition, Formula, Continuous Charge  Distribution">
            <a:extLst>
              <a:ext uri="{FF2B5EF4-FFF2-40B4-BE49-F238E27FC236}">
                <a16:creationId xmlns:a16="http://schemas.microsoft.com/office/drawing/2014/main" id="{507C4730-A8A8-5512-B698-053D72ECA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t="9205" r="11167"/>
          <a:stretch/>
        </p:blipFill>
        <p:spPr bwMode="auto">
          <a:xfrm>
            <a:off x="9323817" y="4483834"/>
            <a:ext cx="2661336" cy="17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2226</Words>
  <Application>Microsoft Office PowerPoint</Application>
  <PresentationFormat>Grand écran</PresentationFormat>
  <Paragraphs>280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Segoe UI</vt:lpstr>
      <vt:lpstr>Wingdings</vt:lpstr>
      <vt:lpstr>Thème Office</vt:lpstr>
      <vt:lpstr>1_Thème Office</vt:lpstr>
      <vt:lpstr>Introduction à l’informatique quantique</vt:lpstr>
      <vt:lpstr>Sommaire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la mécanique quantique</vt:lpstr>
      <vt:lpstr>Histoire de l’informatique quantique</vt:lpstr>
      <vt:lpstr>Histoire de l’informatique quantique</vt:lpstr>
      <vt:lpstr>Histoire de l’informatique quantique</vt:lpstr>
      <vt:lpstr>Histoire de l’informatique quantique</vt:lpstr>
      <vt:lpstr>Histoire de l’informatique quantique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Hardware Quantique</dc:title>
  <dc:creator>Timothé PRESLES</dc:creator>
  <cp:lastModifiedBy>Timothe Presles</cp:lastModifiedBy>
  <cp:revision>3</cp:revision>
  <dcterms:created xsi:type="dcterms:W3CDTF">2022-08-20T15:13:59Z</dcterms:created>
  <dcterms:modified xsi:type="dcterms:W3CDTF">2025-10-14T05:36:59Z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